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256" r:id="rId5"/>
    <p:sldId id="257" r:id="rId6"/>
    <p:sldId id="258" r:id="rId7"/>
    <p:sldId id="274" r:id="rId8"/>
    <p:sldId id="264" r:id="rId9"/>
    <p:sldId id="273" r:id="rId10"/>
    <p:sldId id="272" r:id="rId11"/>
    <p:sldId id="275" r:id="rId12"/>
    <p:sldId id="286" r:id="rId13"/>
    <p:sldId id="261" r:id="rId14"/>
    <p:sldId id="277" r:id="rId15"/>
    <p:sldId id="287" r:id="rId16"/>
    <p:sldId id="289" r:id="rId17"/>
    <p:sldId id="290" r:id="rId18"/>
    <p:sldId id="292" r:id="rId19"/>
    <p:sldId id="291" r:id="rId20"/>
    <p:sldId id="276" r:id="rId21"/>
    <p:sldId id="298" r:id="rId22"/>
    <p:sldId id="299" r:id="rId23"/>
    <p:sldId id="300" r:id="rId24"/>
    <p:sldId id="301" r:id="rId25"/>
    <p:sldId id="303" r:id="rId26"/>
    <p:sldId id="278" r:id="rId27"/>
    <p:sldId id="260" r:id="rId28"/>
    <p:sldId id="279" r:id="rId29"/>
    <p:sldId id="280" r:id="rId30"/>
    <p:sldId id="285" r:id="rId31"/>
    <p:sldId id="281" r:id="rId32"/>
    <p:sldId id="282" r:id="rId33"/>
    <p:sldId id="284" r:id="rId34"/>
    <p:sldId id="266" r:id="rId35"/>
    <p:sldId id="271" r:id="rId36"/>
    <p:sldId id="294" r:id="rId37"/>
    <p:sldId id="295" r:id="rId38"/>
    <p:sldId id="293" r:id="rId39"/>
    <p:sldId id="297" r:id="rId40"/>
    <p:sldId id="29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CE7B6E4-3678-4819-B2C6-493975289B14}">
          <p14:sldIdLst>
            <p14:sldId id="256"/>
            <p14:sldId id="257"/>
            <p14:sldId id="258"/>
            <p14:sldId id="274"/>
            <p14:sldId id="264"/>
            <p14:sldId id="273"/>
            <p14:sldId id="272"/>
            <p14:sldId id="275"/>
            <p14:sldId id="286"/>
            <p14:sldId id="261"/>
            <p14:sldId id="277"/>
            <p14:sldId id="287"/>
            <p14:sldId id="289"/>
            <p14:sldId id="290"/>
            <p14:sldId id="292"/>
            <p14:sldId id="291"/>
            <p14:sldId id="276"/>
            <p14:sldId id="298"/>
            <p14:sldId id="299"/>
            <p14:sldId id="300"/>
            <p14:sldId id="301"/>
            <p14:sldId id="303"/>
            <p14:sldId id="278"/>
            <p14:sldId id="260"/>
            <p14:sldId id="279"/>
            <p14:sldId id="280"/>
            <p14:sldId id="285"/>
            <p14:sldId id="281"/>
            <p14:sldId id="282"/>
            <p14:sldId id="284"/>
            <p14:sldId id="266"/>
            <p14:sldId id="271"/>
          </p14:sldIdLst>
        </p14:section>
        <p14:section name="Appendix" id="{0DE38210-DCAE-42BD-8E40-3EA0E3E22959}">
          <p14:sldIdLst>
            <p14:sldId id="294"/>
            <p14:sldId id="295"/>
            <p14:sldId id="293"/>
            <p14:sldId id="297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1718"/>
    <a:srgbClr val="898989"/>
    <a:srgbClr val="4A99B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704" autoAdjust="0"/>
  </p:normalViewPr>
  <p:slideViewPr>
    <p:cSldViewPr snapToGrid="0">
      <p:cViewPr>
        <p:scale>
          <a:sx n="75" d="100"/>
          <a:sy n="75" d="100"/>
        </p:scale>
        <p:origin x="250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CPU time spent (ms) 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Sheet1!$A$2:$A$3</c:f>
              <c:strCache>
                <c:ptCount val="2"/>
                <c:pt idx="0">
                  <c:v>Pair</c:v>
                </c:pt>
                <c:pt idx="1">
                  <c:v>Stripe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3950</c:v>
                </c:pt>
                <c:pt idx="1">
                  <c:v>3720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AD-4CA4-B2EE-9CD3D0C31F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966571888"/>
        <c:axId val="966563248"/>
        <c:axId val="0"/>
      </c:bar3DChart>
      <c:catAx>
        <c:axId val="966571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6563248"/>
        <c:crosses val="autoZero"/>
        <c:auto val="1"/>
        <c:lblAlgn val="ctr"/>
        <c:lblOffset val="100"/>
        <c:noMultiLvlLbl val="0"/>
      </c:catAx>
      <c:valAx>
        <c:axId val="966563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65718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Physical memory (bytes)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Sheet1!$A$2:$A$3</c:f>
              <c:strCache>
                <c:ptCount val="2"/>
                <c:pt idx="0">
                  <c:v>Pair</c:v>
                </c:pt>
                <c:pt idx="1">
                  <c:v>Stripe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440770560</c:v>
                </c:pt>
                <c:pt idx="1">
                  <c:v>471527424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17-46B2-8368-7EB38B2676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966571888"/>
        <c:axId val="966563248"/>
        <c:axId val="0"/>
      </c:bar3DChart>
      <c:catAx>
        <c:axId val="966571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6563248"/>
        <c:crosses val="autoZero"/>
        <c:auto val="1"/>
        <c:lblAlgn val="ctr"/>
        <c:lblOffset val="100"/>
        <c:noMultiLvlLbl val="0"/>
      </c:catAx>
      <c:valAx>
        <c:axId val="966563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65718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CPU time spent (ms) 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Sheet1!$A$2:$A$3</c:f>
              <c:strCache>
                <c:ptCount val="2"/>
                <c:pt idx="0">
                  <c:v>Pair</c:v>
                </c:pt>
                <c:pt idx="1">
                  <c:v>Stripe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4900</c:v>
                </c:pt>
                <c:pt idx="1">
                  <c:v>4400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AD-4CA4-B2EE-9CD3D0C31F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966571888"/>
        <c:axId val="966563248"/>
        <c:axId val="0"/>
      </c:bar3DChart>
      <c:catAx>
        <c:axId val="966571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6563248"/>
        <c:crosses val="autoZero"/>
        <c:auto val="1"/>
        <c:lblAlgn val="ctr"/>
        <c:lblOffset val="100"/>
        <c:noMultiLvlLbl val="0"/>
      </c:catAx>
      <c:valAx>
        <c:axId val="966563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65718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Physical memory (bytes)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Sheet1!$A$2:$A$3</c:f>
              <c:strCache>
                <c:ptCount val="2"/>
                <c:pt idx="0">
                  <c:v>Pair</c:v>
                </c:pt>
                <c:pt idx="1">
                  <c:v>Stripe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433078272</c:v>
                </c:pt>
                <c:pt idx="1">
                  <c:v>439369728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17-46B2-8368-7EB38B2676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966571888"/>
        <c:axId val="966563248"/>
        <c:axId val="0"/>
      </c:bar3DChart>
      <c:catAx>
        <c:axId val="966571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6563248"/>
        <c:crosses val="autoZero"/>
        <c:auto val="1"/>
        <c:lblAlgn val="ctr"/>
        <c:lblOffset val="100"/>
        <c:noMultiLvlLbl val="0"/>
      </c:catAx>
      <c:valAx>
        <c:axId val="966563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65718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3/19/2023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3/19/2023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vincentarelbundock.github.io/Rdatasets/csv/AER/Fertility.csv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0080" y="3429000"/>
            <a:ext cx="8330131" cy="1909602"/>
          </a:xfrm>
        </p:spPr>
        <p:txBody>
          <a:bodyPr/>
          <a:lstStyle/>
          <a:p>
            <a:r>
              <a:rPr lang="en-US" dirty="0"/>
              <a:t>Exploring the efficiency of </a:t>
            </a:r>
            <a:r>
              <a:rPr lang="en-US" dirty="0" err="1"/>
              <a:t>mapReduce</a:t>
            </a:r>
            <a:r>
              <a:rPr lang="en-US" dirty="0"/>
              <a:t> approaches through Different use cases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89"/>
            <a:ext cx="4941770" cy="941729"/>
          </a:xfrm>
        </p:spPr>
        <p:txBody>
          <a:bodyPr>
            <a:normAutofit/>
          </a:bodyPr>
          <a:lstStyle/>
          <a:p>
            <a:r>
              <a:rPr lang="en-US" dirty="0"/>
              <a:t>Mohamed </a:t>
            </a:r>
            <a:r>
              <a:rPr lang="en-US" dirty="0" err="1"/>
              <a:t>Derri</a:t>
            </a:r>
            <a:endParaRPr lang="en-US" dirty="0"/>
          </a:p>
          <a:p>
            <a:r>
              <a:rPr lang="en-US" dirty="0"/>
              <a:t>Salah </a:t>
            </a:r>
            <a:r>
              <a:rPr lang="en-US" dirty="0" err="1"/>
              <a:t>Eddine</a:t>
            </a:r>
            <a:r>
              <a:rPr lang="en-US" dirty="0"/>
              <a:t> </a:t>
            </a:r>
            <a:r>
              <a:rPr lang="en-US" dirty="0" err="1"/>
              <a:t>Ait</a:t>
            </a:r>
            <a:r>
              <a:rPr lang="en-US" dirty="0"/>
              <a:t> Daoud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82DC4C9F-7BC8-6B51-1F0A-84C075414BE8}"/>
              </a:ext>
            </a:extLst>
          </p:cNvPr>
          <p:cNvSpPr txBox="1">
            <a:spLocks/>
          </p:cNvSpPr>
          <p:nvPr/>
        </p:nvSpPr>
        <p:spPr>
          <a:xfrm>
            <a:off x="3543594" y="580102"/>
            <a:ext cx="6239503" cy="7374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/>
              <a:t>Pair Approach Pseudo Code</a:t>
            </a:r>
          </a:p>
        </p:txBody>
      </p:sp>
      <p:pic>
        <p:nvPicPr>
          <p:cNvPr id="28" name="Picture 2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41D2B01-D184-7F8F-9A91-F4D1AB13C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058" y="1068956"/>
            <a:ext cx="6055934" cy="54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29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Text&#10;&#10;Description automatically generated">
            <a:extLst>
              <a:ext uri="{FF2B5EF4-FFF2-40B4-BE49-F238E27FC236}">
                <a16:creationId xmlns:a16="http://schemas.microsoft.com/office/drawing/2014/main" id="{F9C5EC9A-EEFD-1927-60FB-7CCCBF55A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03" y="2192593"/>
            <a:ext cx="5776756" cy="4665407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82DC4C9F-7BC8-6B51-1F0A-84C075414BE8}"/>
              </a:ext>
            </a:extLst>
          </p:cNvPr>
          <p:cNvSpPr txBox="1">
            <a:spLocks/>
          </p:cNvSpPr>
          <p:nvPr/>
        </p:nvSpPr>
        <p:spPr>
          <a:xfrm>
            <a:off x="1515354" y="742333"/>
            <a:ext cx="5101755" cy="115037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/>
              <a:t>Pair Approach </a:t>
            </a:r>
          </a:p>
          <a:p>
            <a:pPr marL="0" indent="0">
              <a:buNone/>
            </a:pPr>
            <a:r>
              <a:rPr lang="en-US" sz="3600" dirty="0"/>
              <a:t>Java Implementation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9E2BD03-9C57-02E9-6184-1CDC4FFED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386" y="-63910"/>
            <a:ext cx="6392743" cy="698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274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ext&#10;&#10;Description automatically generated with medium confidence">
            <a:extLst>
              <a:ext uri="{FF2B5EF4-FFF2-40B4-BE49-F238E27FC236}">
                <a16:creationId xmlns:a16="http://schemas.microsoft.com/office/drawing/2014/main" id="{DA22F293-F9B4-628C-5E7C-2F9906824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276" y="711713"/>
            <a:ext cx="3959448" cy="6200532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AAFB16E0-5F19-AE27-5D9E-77D7F9CF32D4}"/>
              </a:ext>
            </a:extLst>
          </p:cNvPr>
          <p:cNvSpPr txBox="1">
            <a:spLocks/>
          </p:cNvSpPr>
          <p:nvPr/>
        </p:nvSpPr>
        <p:spPr>
          <a:xfrm>
            <a:off x="3835767" y="225015"/>
            <a:ext cx="6901059" cy="11503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/>
              <a:t>Pair Approach Results</a:t>
            </a:r>
          </a:p>
        </p:txBody>
      </p:sp>
    </p:spTree>
    <p:extLst>
      <p:ext uri="{BB962C8B-B14F-4D97-AF65-F5344CB8AC3E}">
        <p14:creationId xmlns:p14="http://schemas.microsoft.com/office/powerpoint/2010/main" val="617021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82DC4C9F-7BC8-6B51-1F0A-84C075414BE8}"/>
              </a:ext>
            </a:extLst>
          </p:cNvPr>
          <p:cNvSpPr txBox="1">
            <a:spLocks/>
          </p:cNvSpPr>
          <p:nvPr/>
        </p:nvSpPr>
        <p:spPr>
          <a:xfrm>
            <a:off x="3297787" y="432619"/>
            <a:ext cx="6239503" cy="7374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/>
              <a:t>Stripe Approach Pseudo Code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318206B-A984-1D83-2A04-BD2041C17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886" y="1102644"/>
            <a:ext cx="6008227" cy="575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904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82DC4C9F-7BC8-6B51-1F0A-84C075414BE8}"/>
              </a:ext>
            </a:extLst>
          </p:cNvPr>
          <p:cNvSpPr txBox="1">
            <a:spLocks/>
          </p:cNvSpPr>
          <p:nvPr/>
        </p:nvSpPr>
        <p:spPr>
          <a:xfrm>
            <a:off x="1390781" y="1150373"/>
            <a:ext cx="5101755" cy="115037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/>
              <a:t>Stripe Approach </a:t>
            </a:r>
          </a:p>
          <a:p>
            <a:pPr marL="0" indent="0">
              <a:buNone/>
            </a:pPr>
            <a:r>
              <a:rPr lang="en-US" sz="3600" dirty="0"/>
              <a:t>Java Implementation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D92DB9A-AB2F-E770-BC64-25D3DADF1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536" y="-167271"/>
            <a:ext cx="5699464" cy="7202252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CA840B5-117B-71A1-CC2B-AB81BFABE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65" y="2674375"/>
            <a:ext cx="6252171" cy="398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550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Text&#10;&#10;Description automatically generated">
            <a:extLst>
              <a:ext uri="{FF2B5EF4-FFF2-40B4-BE49-F238E27FC236}">
                <a16:creationId xmlns:a16="http://schemas.microsoft.com/office/drawing/2014/main" id="{825603DF-FBF8-9B48-A518-C1A95E156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45" y="-186813"/>
            <a:ext cx="5979031" cy="7216877"/>
          </a:xfrm>
          <a:prstGeom prst="rect">
            <a:avLst/>
          </a:prstGeom>
        </p:spPr>
      </p:pic>
      <p:sp>
        <p:nvSpPr>
          <p:cNvPr id="27" name="Subtitle 2">
            <a:extLst>
              <a:ext uri="{FF2B5EF4-FFF2-40B4-BE49-F238E27FC236}">
                <a16:creationId xmlns:a16="http://schemas.microsoft.com/office/drawing/2014/main" id="{D14AEA39-D5B4-6C7F-E6BE-9F321C739906}"/>
              </a:ext>
            </a:extLst>
          </p:cNvPr>
          <p:cNvSpPr txBox="1">
            <a:spLocks/>
          </p:cNvSpPr>
          <p:nvPr/>
        </p:nvSpPr>
        <p:spPr>
          <a:xfrm>
            <a:off x="6277415" y="1170036"/>
            <a:ext cx="5069012" cy="22589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/>
              <a:t>Stripe Approach </a:t>
            </a:r>
          </a:p>
          <a:p>
            <a:pPr marL="0" indent="0">
              <a:buNone/>
            </a:pPr>
            <a:r>
              <a:rPr lang="en-US" sz="3600" dirty="0"/>
              <a:t>Java Implementation</a:t>
            </a:r>
          </a:p>
          <a:p>
            <a:pPr marL="0" indent="0">
              <a:buNone/>
            </a:pPr>
            <a:r>
              <a:rPr lang="en-US" sz="3600" dirty="0"/>
              <a:t>(continue)</a:t>
            </a:r>
          </a:p>
        </p:txBody>
      </p:sp>
    </p:spTree>
    <p:extLst>
      <p:ext uri="{BB962C8B-B14F-4D97-AF65-F5344CB8AC3E}">
        <p14:creationId xmlns:p14="http://schemas.microsoft.com/office/powerpoint/2010/main" val="244146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>
            <a:extLst>
              <a:ext uri="{FF2B5EF4-FFF2-40B4-BE49-F238E27FC236}">
                <a16:creationId xmlns:a16="http://schemas.microsoft.com/office/drawing/2014/main" id="{AAFB16E0-5F19-AE27-5D9E-77D7F9CF32D4}"/>
              </a:ext>
            </a:extLst>
          </p:cNvPr>
          <p:cNvSpPr txBox="1">
            <a:spLocks/>
          </p:cNvSpPr>
          <p:nvPr/>
        </p:nvSpPr>
        <p:spPr>
          <a:xfrm>
            <a:off x="3727612" y="806243"/>
            <a:ext cx="6901059" cy="11503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/>
              <a:t>Stripe Approach Results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D6C1C34-1146-95D5-EE2E-64EC02D25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188" y="1956619"/>
            <a:ext cx="9662270" cy="342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104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48E9129-4CC6-47BA-ACD8-2C632A86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694CC67E-7731-EA18-D3FB-6DC91056D0EA}"/>
              </a:ext>
            </a:extLst>
          </p:cNvPr>
          <p:cNvSpPr txBox="1">
            <a:spLocks/>
          </p:cNvSpPr>
          <p:nvPr/>
        </p:nvSpPr>
        <p:spPr>
          <a:xfrm>
            <a:off x="3810757" y="555047"/>
            <a:ext cx="4901790" cy="981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Pair/Stripe performance Study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B0A23047-8EC0-F808-FDF9-B343A4F1C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700717"/>
              </p:ext>
            </p:extLst>
          </p:nvPr>
        </p:nvGraphicFramePr>
        <p:xfrm>
          <a:off x="262836" y="1803967"/>
          <a:ext cx="5998816" cy="47243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6777FD43-AD48-41B9-BBED-E49ADDB1FF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3428143"/>
              </p:ext>
            </p:extLst>
          </p:nvPr>
        </p:nvGraphicFramePr>
        <p:xfrm>
          <a:off x="6429511" y="1803967"/>
          <a:ext cx="5666411" cy="47243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0DC813F-F570-FBDF-ACD1-88AE7270E951}"/>
              </a:ext>
            </a:extLst>
          </p:cNvPr>
          <p:cNvSpPr txBox="1"/>
          <p:nvPr/>
        </p:nvSpPr>
        <p:spPr>
          <a:xfrm>
            <a:off x="4168877" y="4414684"/>
            <a:ext cx="951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3720ms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D3357-3D99-990E-1E75-DCD877002F5D}"/>
              </a:ext>
            </a:extLst>
          </p:cNvPr>
          <p:cNvSpPr txBox="1"/>
          <p:nvPr/>
        </p:nvSpPr>
        <p:spPr>
          <a:xfrm>
            <a:off x="1922208" y="2532440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3950ms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7A2DF5-DC9B-D044-5813-5E37F5E58DC9}"/>
              </a:ext>
            </a:extLst>
          </p:cNvPr>
          <p:cNvSpPr txBox="1"/>
          <p:nvPr/>
        </p:nvSpPr>
        <p:spPr>
          <a:xfrm>
            <a:off x="8277171" y="4525759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440MB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C9465A-E54F-56E6-9F33-5FE9399BD18D}"/>
              </a:ext>
            </a:extLst>
          </p:cNvPr>
          <p:cNvSpPr txBox="1"/>
          <p:nvPr/>
        </p:nvSpPr>
        <p:spPr>
          <a:xfrm>
            <a:off x="10181302" y="2717106"/>
            <a:ext cx="866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471MB</a:t>
            </a:r>
          </a:p>
        </p:txBody>
      </p:sp>
    </p:spTree>
    <p:extLst>
      <p:ext uri="{BB962C8B-B14F-4D97-AF65-F5344CB8AC3E}">
        <p14:creationId xmlns:p14="http://schemas.microsoft.com/office/powerpoint/2010/main" val="634287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D272DD2-CB8A-56D2-CBFD-18134286C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793" y="1476905"/>
            <a:ext cx="9225916" cy="5784217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AAFB16E0-5F19-AE27-5D9E-77D7F9CF32D4}"/>
              </a:ext>
            </a:extLst>
          </p:cNvPr>
          <p:cNvSpPr txBox="1">
            <a:spLocks/>
          </p:cNvSpPr>
          <p:nvPr/>
        </p:nvSpPr>
        <p:spPr>
          <a:xfrm>
            <a:off x="2769793" y="591300"/>
            <a:ext cx="6901059" cy="115037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/>
              <a:t>Stripe &amp; Pair Performance</a:t>
            </a:r>
          </a:p>
          <a:p>
            <a:pPr marL="0" indent="0" algn="ctr">
              <a:buNone/>
            </a:pPr>
            <a:r>
              <a:rPr lang="en-US" sz="3600" dirty="0"/>
              <a:t>on Group Data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17FAE2D-7527-60EA-CFEA-AF7EE3EE46F0}"/>
              </a:ext>
            </a:extLst>
          </p:cNvPr>
          <p:cNvSpPr txBox="1">
            <a:spLocks/>
          </p:cNvSpPr>
          <p:nvPr/>
        </p:nvSpPr>
        <p:spPr>
          <a:xfrm>
            <a:off x="442479" y="2458731"/>
            <a:ext cx="2025417" cy="5716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Group Data:</a:t>
            </a:r>
          </a:p>
        </p:txBody>
      </p:sp>
    </p:spTree>
    <p:extLst>
      <p:ext uri="{BB962C8B-B14F-4D97-AF65-F5344CB8AC3E}">
        <p14:creationId xmlns:p14="http://schemas.microsoft.com/office/powerpoint/2010/main" val="1179299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86D660E-08C5-5623-DB62-1C69A1A0C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860" y="1602658"/>
            <a:ext cx="4212280" cy="5540476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AAFB16E0-5F19-AE27-5D9E-77D7F9CF32D4}"/>
              </a:ext>
            </a:extLst>
          </p:cNvPr>
          <p:cNvSpPr txBox="1">
            <a:spLocks/>
          </p:cNvSpPr>
          <p:nvPr/>
        </p:nvSpPr>
        <p:spPr>
          <a:xfrm>
            <a:off x="2464991" y="452282"/>
            <a:ext cx="6901059" cy="115037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/>
              <a:t>Pair Approach Results</a:t>
            </a:r>
          </a:p>
          <a:p>
            <a:pPr marL="0" indent="0" algn="ctr">
              <a:buNone/>
            </a:pPr>
            <a:r>
              <a:rPr lang="en-US" sz="3600" dirty="0"/>
              <a:t>on Group Data</a:t>
            </a:r>
          </a:p>
        </p:txBody>
      </p:sp>
    </p:spTree>
    <p:extLst>
      <p:ext uri="{BB962C8B-B14F-4D97-AF65-F5344CB8AC3E}">
        <p14:creationId xmlns:p14="http://schemas.microsoft.com/office/powerpoint/2010/main" val="2871917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655" y="479425"/>
            <a:ext cx="2895600" cy="1325563"/>
          </a:xfrm>
        </p:spPr>
        <p:txBody>
          <a:bodyPr/>
          <a:lstStyle/>
          <a:p>
            <a:r>
              <a:rPr lang="en-US" sz="3600" dirty="0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344072"/>
            <a:ext cx="4968977" cy="2519363"/>
          </a:xfrm>
        </p:spPr>
        <p:txBody>
          <a:bodyPr>
            <a:noAutofit/>
          </a:bodyPr>
          <a:lstStyle/>
          <a:p>
            <a:r>
              <a:rPr lang="en-US" sz="1800" dirty="0"/>
              <a:t>Introduction</a:t>
            </a:r>
          </a:p>
          <a:p>
            <a:r>
              <a:rPr lang="en-US" sz="1800" dirty="0"/>
              <a:t>Map Reduce Algorithms and Results</a:t>
            </a:r>
          </a:p>
          <a:p>
            <a:r>
              <a:rPr lang="en-US" sz="1800" dirty="0"/>
              <a:t>Conclusion</a:t>
            </a:r>
          </a:p>
          <a:p>
            <a:r>
              <a:rPr lang="en-US" sz="1800" dirty="0"/>
              <a:t>Spark</a:t>
            </a:r>
          </a:p>
          <a:p>
            <a:r>
              <a:rPr lang="en-US" sz="1800" dirty="0"/>
              <a:t>Conclusion</a:t>
            </a:r>
          </a:p>
          <a:p>
            <a:r>
              <a:rPr lang="en-US" sz="1800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8B07A4F4-608A-DB24-F244-D90E725A4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541" y="1204587"/>
            <a:ext cx="6674917" cy="5899219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AAFB16E0-5F19-AE27-5D9E-77D7F9CF32D4}"/>
              </a:ext>
            </a:extLst>
          </p:cNvPr>
          <p:cNvSpPr txBox="1">
            <a:spLocks/>
          </p:cNvSpPr>
          <p:nvPr/>
        </p:nvSpPr>
        <p:spPr>
          <a:xfrm>
            <a:off x="2464991" y="452282"/>
            <a:ext cx="6901059" cy="115037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/>
              <a:t>Stripe Approach Results</a:t>
            </a:r>
          </a:p>
          <a:p>
            <a:pPr marL="0" indent="0" algn="ctr">
              <a:buNone/>
            </a:pPr>
            <a:r>
              <a:rPr lang="en-US" sz="3600" dirty="0"/>
              <a:t>on Group Data</a:t>
            </a:r>
          </a:p>
        </p:txBody>
      </p:sp>
    </p:spTree>
    <p:extLst>
      <p:ext uri="{BB962C8B-B14F-4D97-AF65-F5344CB8AC3E}">
        <p14:creationId xmlns:p14="http://schemas.microsoft.com/office/powerpoint/2010/main" val="1807716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48E9129-4CC6-47BA-ACD8-2C632A86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694CC67E-7731-EA18-D3FB-6DC91056D0EA}"/>
              </a:ext>
            </a:extLst>
          </p:cNvPr>
          <p:cNvSpPr txBox="1">
            <a:spLocks/>
          </p:cNvSpPr>
          <p:nvPr/>
        </p:nvSpPr>
        <p:spPr>
          <a:xfrm>
            <a:off x="3481510" y="136525"/>
            <a:ext cx="5337165" cy="19034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Pair/Stripe performance Study on Group Data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B0A23047-8EC0-F808-FDF9-B343A4F1C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4468581"/>
              </p:ext>
            </p:extLst>
          </p:nvPr>
        </p:nvGraphicFramePr>
        <p:xfrm>
          <a:off x="262836" y="1803967"/>
          <a:ext cx="5998816" cy="47243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6777FD43-AD48-41B9-BBED-E49ADDB1FF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530515"/>
              </p:ext>
            </p:extLst>
          </p:nvPr>
        </p:nvGraphicFramePr>
        <p:xfrm>
          <a:off x="6429511" y="1803967"/>
          <a:ext cx="5666411" cy="47243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0DC813F-F570-FBDF-ACD1-88AE7270E951}"/>
              </a:ext>
            </a:extLst>
          </p:cNvPr>
          <p:cNvSpPr txBox="1"/>
          <p:nvPr/>
        </p:nvSpPr>
        <p:spPr>
          <a:xfrm>
            <a:off x="4128239" y="4352062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4440ms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D3357-3D99-990E-1E75-DCD877002F5D}"/>
              </a:ext>
            </a:extLst>
          </p:cNvPr>
          <p:cNvSpPr txBox="1"/>
          <p:nvPr/>
        </p:nvSpPr>
        <p:spPr>
          <a:xfrm>
            <a:off x="1912376" y="256319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4900ms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7A2DF5-DC9B-D044-5813-5E37F5E58DC9}"/>
              </a:ext>
            </a:extLst>
          </p:cNvPr>
          <p:cNvSpPr txBox="1"/>
          <p:nvPr/>
        </p:nvSpPr>
        <p:spPr>
          <a:xfrm>
            <a:off x="8277171" y="4352062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433MB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C9465A-E54F-56E6-9F33-5FE9399BD18D}"/>
              </a:ext>
            </a:extLst>
          </p:cNvPr>
          <p:cNvSpPr txBox="1"/>
          <p:nvPr/>
        </p:nvSpPr>
        <p:spPr>
          <a:xfrm>
            <a:off x="10181302" y="2717106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439MB</a:t>
            </a:r>
          </a:p>
        </p:txBody>
      </p:sp>
    </p:spTree>
    <p:extLst>
      <p:ext uri="{BB962C8B-B14F-4D97-AF65-F5344CB8AC3E}">
        <p14:creationId xmlns:p14="http://schemas.microsoft.com/office/powerpoint/2010/main" val="1577474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1">
            <a:extLst>
              <a:ext uri="{FF2B5EF4-FFF2-40B4-BE49-F238E27FC236}">
                <a16:creationId xmlns:a16="http://schemas.microsoft.com/office/drawing/2014/main" id="{C748FF43-E9E7-F0F3-C99B-D8A17EB843C0}"/>
              </a:ext>
            </a:extLst>
          </p:cNvPr>
          <p:cNvSpPr txBox="1">
            <a:spLocks/>
          </p:cNvSpPr>
          <p:nvPr/>
        </p:nvSpPr>
        <p:spPr>
          <a:xfrm>
            <a:off x="5621511" y="1666721"/>
            <a:ext cx="5149392" cy="1697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Exploring Statistical Techniques for Big Data Analysis with spark &amp; </a:t>
            </a:r>
            <a:r>
              <a:rPr lang="en-US" dirty="0" err="1"/>
              <a:t>scala</a:t>
            </a:r>
            <a:endParaRPr lang="en-US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C3631A2-74DF-F351-5951-5768AAA91B76}"/>
              </a:ext>
            </a:extLst>
          </p:cNvPr>
          <p:cNvGrpSpPr/>
          <p:nvPr/>
        </p:nvGrpSpPr>
        <p:grpSpPr>
          <a:xfrm>
            <a:off x="-1554480" y="-718859"/>
            <a:ext cx="13792200" cy="8986222"/>
            <a:chOff x="-1554480" y="-718859"/>
            <a:chExt cx="13792200" cy="8986222"/>
          </a:xfrm>
          <a:blipFill>
            <a:blip r:embed="rId2"/>
            <a:stretch>
              <a:fillRect/>
            </a:stretch>
          </a:blipFill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5A7BAE14-4B4D-BE86-BCF4-66B91EFC48FF}"/>
                </a:ext>
              </a:extLst>
            </p:cNvPr>
            <p:cNvSpPr/>
            <p:nvPr/>
          </p:nvSpPr>
          <p:spPr>
            <a:xfrm>
              <a:off x="365760" y="3364111"/>
              <a:ext cx="2286000" cy="18796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22C48690-9A2E-16BE-E7CE-960053C976F0}"/>
                </a:ext>
              </a:extLst>
            </p:cNvPr>
            <p:cNvSpPr/>
            <p:nvPr/>
          </p:nvSpPr>
          <p:spPr>
            <a:xfrm>
              <a:off x="2286000" y="4378960"/>
              <a:ext cx="2286000" cy="18796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8FEAAD56-050C-7027-3971-F1652EE57D60}"/>
                </a:ext>
              </a:extLst>
            </p:cNvPr>
            <p:cNvSpPr/>
            <p:nvPr/>
          </p:nvSpPr>
          <p:spPr>
            <a:xfrm>
              <a:off x="365760" y="5393809"/>
              <a:ext cx="2286000" cy="18796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F8FC6EF0-24B2-30A0-F63A-37215BA21978}"/>
                </a:ext>
              </a:extLst>
            </p:cNvPr>
            <p:cNvSpPr/>
            <p:nvPr/>
          </p:nvSpPr>
          <p:spPr>
            <a:xfrm>
              <a:off x="2286000" y="2380893"/>
              <a:ext cx="2286000" cy="18796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CC11BDFF-5F24-2EA0-E78B-880CD9C0016C}"/>
                </a:ext>
              </a:extLst>
            </p:cNvPr>
            <p:cNvSpPr/>
            <p:nvPr/>
          </p:nvSpPr>
          <p:spPr>
            <a:xfrm>
              <a:off x="-1554480" y="4378960"/>
              <a:ext cx="2286000" cy="18796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8C97DEC2-9519-1EE1-2EE1-65450C15BA8B}"/>
                </a:ext>
              </a:extLst>
            </p:cNvPr>
            <p:cNvSpPr/>
            <p:nvPr/>
          </p:nvSpPr>
          <p:spPr>
            <a:xfrm>
              <a:off x="365760" y="1322626"/>
              <a:ext cx="2286000" cy="18796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E7840B39-CD52-6671-DDD1-2941BFCCDB56}"/>
                </a:ext>
              </a:extLst>
            </p:cNvPr>
            <p:cNvSpPr/>
            <p:nvPr/>
          </p:nvSpPr>
          <p:spPr>
            <a:xfrm>
              <a:off x="-1554480" y="2380893"/>
              <a:ext cx="2286000" cy="18796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7EF939F9-300B-0DE4-B5F2-146578ECCD1B}"/>
                </a:ext>
              </a:extLst>
            </p:cNvPr>
            <p:cNvSpPr/>
            <p:nvPr/>
          </p:nvSpPr>
          <p:spPr>
            <a:xfrm>
              <a:off x="2280920" y="382826"/>
              <a:ext cx="2286000" cy="18796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E8C1201B-7F60-6BCA-3EE2-560ED5CB89A7}"/>
                </a:ext>
              </a:extLst>
            </p:cNvPr>
            <p:cNvSpPr/>
            <p:nvPr/>
          </p:nvSpPr>
          <p:spPr>
            <a:xfrm>
              <a:off x="4206240" y="5393809"/>
              <a:ext cx="2286000" cy="18796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242621C9-0E24-DD3C-6E39-9A489CCFD68A}"/>
                </a:ext>
              </a:extLst>
            </p:cNvPr>
            <p:cNvSpPr/>
            <p:nvPr/>
          </p:nvSpPr>
          <p:spPr>
            <a:xfrm>
              <a:off x="4206240" y="3439160"/>
              <a:ext cx="2286000" cy="18796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338722CC-32EE-09DC-00E3-452C29757012}"/>
                </a:ext>
              </a:extLst>
            </p:cNvPr>
            <p:cNvSpPr/>
            <p:nvPr/>
          </p:nvSpPr>
          <p:spPr>
            <a:xfrm>
              <a:off x="2280920" y="6333609"/>
              <a:ext cx="2286000" cy="18796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B840F7D1-56E7-0640-E1C3-38154E9F5E01}"/>
                </a:ext>
              </a:extLst>
            </p:cNvPr>
            <p:cNvSpPr/>
            <p:nvPr/>
          </p:nvSpPr>
          <p:spPr>
            <a:xfrm>
              <a:off x="-1554480" y="6321147"/>
              <a:ext cx="2286000" cy="18796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658DAA4D-7C75-AF57-E873-3379F5A7E53C}"/>
                </a:ext>
              </a:extLst>
            </p:cNvPr>
            <p:cNvSpPr/>
            <p:nvPr/>
          </p:nvSpPr>
          <p:spPr>
            <a:xfrm>
              <a:off x="-1554480" y="395288"/>
              <a:ext cx="2286000" cy="18796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701AB123-9974-73E6-9555-03B518F20647}"/>
                </a:ext>
              </a:extLst>
            </p:cNvPr>
            <p:cNvSpPr/>
            <p:nvPr/>
          </p:nvSpPr>
          <p:spPr>
            <a:xfrm>
              <a:off x="365760" y="-718859"/>
              <a:ext cx="2286000" cy="18796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FCCA906F-46A2-DE2E-C628-0231E7AF1FA9}"/>
                </a:ext>
              </a:extLst>
            </p:cNvPr>
            <p:cNvSpPr/>
            <p:nvPr/>
          </p:nvSpPr>
          <p:spPr>
            <a:xfrm>
              <a:off x="6116320" y="4416485"/>
              <a:ext cx="2286000" cy="18796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Hexagon 48">
              <a:extLst>
                <a:ext uri="{FF2B5EF4-FFF2-40B4-BE49-F238E27FC236}">
                  <a16:creationId xmlns:a16="http://schemas.microsoft.com/office/drawing/2014/main" id="{741B5B39-EDC0-0B5F-7020-AC663C1B08E7}"/>
                </a:ext>
              </a:extLst>
            </p:cNvPr>
            <p:cNvSpPr/>
            <p:nvPr/>
          </p:nvSpPr>
          <p:spPr>
            <a:xfrm>
              <a:off x="8026400" y="5393809"/>
              <a:ext cx="2286000" cy="18796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Hexagon 49">
              <a:extLst>
                <a:ext uri="{FF2B5EF4-FFF2-40B4-BE49-F238E27FC236}">
                  <a16:creationId xmlns:a16="http://schemas.microsoft.com/office/drawing/2014/main" id="{FD313E39-6268-1E7C-A7A7-B30682ACB388}"/>
                </a:ext>
              </a:extLst>
            </p:cNvPr>
            <p:cNvSpPr/>
            <p:nvPr/>
          </p:nvSpPr>
          <p:spPr>
            <a:xfrm>
              <a:off x="6116320" y="6387763"/>
              <a:ext cx="2286000" cy="18796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Hexagon 50">
              <a:extLst>
                <a:ext uri="{FF2B5EF4-FFF2-40B4-BE49-F238E27FC236}">
                  <a16:creationId xmlns:a16="http://schemas.microsoft.com/office/drawing/2014/main" id="{A3BA916B-9FBE-F539-7B0A-262C2EA1F087}"/>
                </a:ext>
              </a:extLst>
            </p:cNvPr>
            <p:cNvSpPr/>
            <p:nvPr/>
          </p:nvSpPr>
          <p:spPr>
            <a:xfrm>
              <a:off x="9951720" y="6387763"/>
              <a:ext cx="2286000" cy="18796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215167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411" y="1391265"/>
            <a:ext cx="5111750" cy="1204912"/>
          </a:xfrm>
        </p:spPr>
        <p:txBody>
          <a:bodyPr/>
          <a:lstStyle/>
          <a:p>
            <a:r>
              <a:rPr lang="en-US" sz="4400" dirty="0"/>
              <a:t>INTRODUCTION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7774" y="3429000"/>
            <a:ext cx="8450519" cy="1288561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Handling big data computation with the power of spark and </a:t>
            </a:r>
            <a:r>
              <a:rPr lang="en-US" dirty="0" err="1"/>
              <a:t>scala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Exploring Statistical Techniques for Big Data Analysis on real world scenario (bootstrapping)</a:t>
            </a:r>
          </a:p>
        </p:txBody>
      </p:sp>
    </p:spTree>
    <p:extLst>
      <p:ext uri="{BB962C8B-B14F-4D97-AF65-F5344CB8AC3E}">
        <p14:creationId xmlns:p14="http://schemas.microsoft.com/office/powerpoint/2010/main" val="3078289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Top Corners One Rounded and One Snipped 11">
            <a:extLst>
              <a:ext uri="{FF2B5EF4-FFF2-40B4-BE49-F238E27FC236}">
                <a16:creationId xmlns:a16="http://schemas.microsoft.com/office/drawing/2014/main" id="{5729A84B-C197-E72C-A4E0-7CEAEBE6A340}"/>
              </a:ext>
            </a:extLst>
          </p:cNvPr>
          <p:cNvSpPr/>
          <p:nvPr/>
        </p:nvSpPr>
        <p:spPr>
          <a:xfrm>
            <a:off x="6688233" y="2105997"/>
            <a:ext cx="5348748" cy="2486621"/>
          </a:xfrm>
          <a:prstGeom prst="snipRoundRect">
            <a:avLst/>
          </a:prstGeom>
          <a:solidFill>
            <a:srgbClr val="89898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0892" y="408574"/>
            <a:ext cx="6617804" cy="911251"/>
          </a:xfrm>
        </p:spPr>
        <p:txBody>
          <a:bodyPr/>
          <a:lstStyle/>
          <a:p>
            <a:r>
              <a:rPr lang="en-US" dirty="0"/>
              <a:t>Stock and Watson </a:t>
            </a:r>
            <a:r>
              <a:rPr lang="fr-FR" dirty="0" err="1"/>
              <a:t>current</a:t>
            </a:r>
            <a:r>
              <a:rPr lang="fr-FR" dirty="0"/>
              <a:t> population </a:t>
            </a:r>
            <a:r>
              <a:rPr lang="fr-FR" dirty="0" err="1"/>
              <a:t>survey</a:t>
            </a:r>
            <a:r>
              <a:rPr lang="en-US" dirty="0"/>
              <a:t> </a:t>
            </a:r>
            <a:r>
              <a:rPr lang="en-US" dirty="0" err="1"/>
              <a:t>ANalysis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65871-FA95-449A-B8BC-90486DE532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68028" y="5693728"/>
            <a:ext cx="6841435" cy="707577"/>
          </a:xfrm>
        </p:spPr>
        <p:txBody>
          <a:bodyPr>
            <a:normAutofit/>
          </a:bodyPr>
          <a:lstStyle/>
          <a:p>
            <a:r>
              <a:rPr lang="en-US" b="1" dirty="0"/>
              <a:t>Link: </a:t>
            </a:r>
            <a:r>
              <a:rPr lang="en-US" u="sng" dirty="0"/>
              <a:t>https://vincentarelbundock.github.io/Rdatasets/csv/AER/CPSSW8.csv</a:t>
            </a:r>
          </a:p>
        </p:txBody>
      </p:sp>
      <p:pic>
        <p:nvPicPr>
          <p:cNvPr id="21" name="Picture 20" descr="Graphical user interface, table, Excel&#10;&#10;Description automatically generated">
            <a:extLst>
              <a:ext uri="{FF2B5EF4-FFF2-40B4-BE49-F238E27FC236}">
                <a16:creationId xmlns:a16="http://schemas.microsoft.com/office/drawing/2014/main" id="{CADD0B53-A3EE-D56E-6EA4-ABF5AAAFD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867" y="1968249"/>
            <a:ext cx="3988133" cy="29012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6372F5-5AA9-EF4B-5F23-6A7D1307DEB6}"/>
              </a:ext>
            </a:extLst>
          </p:cNvPr>
          <p:cNvSpPr txBox="1"/>
          <p:nvPr/>
        </p:nvSpPr>
        <p:spPr>
          <a:xfrm>
            <a:off x="7709463" y="4823755"/>
            <a:ext cx="26940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Data Set: 61395 </a:t>
            </a:r>
            <a:r>
              <a:rPr lang="fr-FR" dirty="0" err="1"/>
              <a:t>row</a:t>
            </a:r>
            <a:endParaRPr lang="fr-FR" dirty="0"/>
          </a:p>
          <a:p>
            <a:r>
              <a:rPr lang="fr-FR" dirty="0"/>
              <a:t>No </a:t>
            </a:r>
            <a:r>
              <a:rPr lang="fr-FR" dirty="0" err="1"/>
              <a:t>missing</a:t>
            </a:r>
            <a:r>
              <a:rPr lang="fr-FR" dirty="0"/>
              <a:t> values </a:t>
            </a:r>
          </a:p>
        </p:txBody>
      </p:sp>
      <p:pic>
        <p:nvPicPr>
          <p:cNvPr id="10" name="Graphic 9" descr="Research with solid fill">
            <a:extLst>
              <a:ext uri="{FF2B5EF4-FFF2-40B4-BE49-F238E27FC236}">
                <a16:creationId xmlns:a16="http://schemas.microsoft.com/office/drawing/2014/main" id="{8A141561-C755-4536-ED69-BE562BD9E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19856" y="4869547"/>
            <a:ext cx="474962" cy="4749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E88A4C-B354-8F66-FE9F-2CAE3BD14CCA}"/>
              </a:ext>
            </a:extLst>
          </p:cNvPr>
          <p:cNvSpPr txBox="1"/>
          <p:nvPr/>
        </p:nvSpPr>
        <p:spPr>
          <a:xfrm>
            <a:off x="6875046" y="2281754"/>
            <a:ext cx="495545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151718"/>
                </a:solidFill>
              </a:rPr>
              <a:t>Label    » </a:t>
            </a:r>
          </a:p>
          <a:p>
            <a:r>
              <a:rPr lang="fr-FR" dirty="0">
                <a:solidFill>
                  <a:srgbClr val="151718"/>
                </a:solidFill>
              </a:rPr>
              <a:t>        </a:t>
            </a:r>
            <a:r>
              <a:rPr lang="fr-FR" dirty="0" err="1">
                <a:solidFill>
                  <a:srgbClr val="151718"/>
                </a:solidFill>
              </a:rPr>
              <a:t>Earnings</a:t>
            </a:r>
            <a:r>
              <a:rPr lang="fr-FR" dirty="0">
                <a:solidFill>
                  <a:srgbClr val="151718"/>
                </a:solidFill>
              </a:rPr>
              <a:t> : </a:t>
            </a:r>
            <a:r>
              <a:rPr lang="fr-FR" dirty="0" err="1">
                <a:solidFill>
                  <a:srgbClr val="151718"/>
                </a:solidFill>
              </a:rPr>
              <a:t>numerical</a:t>
            </a:r>
            <a:endParaRPr lang="fr-FR" dirty="0">
              <a:solidFill>
                <a:srgbClr val="151718"/>
              </a:solidFill>
            </a:endParaRPr>
          </a:p>
          <a:p>
            <a:endParaRPr lang="fr-FR" dirty="0">
              <a:solidFill>
                <a:srgbClr val="151718"/>
              </a:solidFill>
            </a:endParaRPr>
          </a:p>
          <a:p>
            <a:r>
              <a:rPr lang="fr-FR" dirty="0">
                <a:solidFill>
                  <a:srgbClr val="151718"/>
                </a:solidFill>
              </a:rPr>
              <a:t>Feature »</a:t>
            </a:r>
          </a:p>
          <a:p>
            <a:pPr lvl="1"/>
            <a:r>
              <a:rPr lang="fr-FR" dirty="0" err="1">
                <a:solidFill>
                  <a:srgbClr val="151718"/>
                </a:solidFill>
              </a:rPr>
              <a:t>Gender</a:t>
            </a:r>
            <a:r>
              <a:rPr lang="fr-FR" dirty="0">
                <a:solidFill>
                  <a:srgbClr val="151718"/>
                </a:solidFill>
              </a:rPr>
              <a:t> : [</a:t>
            </a:r>
            <a:r>
              <a:rPr lang="fr-FR" dirty="0" err="1">
                <a:solidFill>
                  <a:srgbClr val="151718"/>
                </a:solidFill>
              </a:rPr>
              <a:t>female</a:t>
            </a:r>
            <a:r>
              <a:rPr lang="fr-FR" dirty="0">
                <a:solidFill>
                  <a:srgbClr val="151718"/>
                </a:solidFill>
              </a:rPr>
              <a:t>][male]</a:t>
            </a:r>
          </a:p>
          <a:p>
            <a:pPr lvl="1"/>
            <a:r>
              <a:rPr lang="fr-FR" dirty="0">
                <a:solidFill>
                  <a:srgbClr val="151718"/>
                </a:solidFill>
              </a:rPr>
              <a:t>Age : </a:t>
            </a:r>
            <a:r>
              <a:rPr lang="fr-FR" dirty="0" err="1">
                <a:solidFill>
                  <a:srgbClr val="151718"/>
                </a:solidFill>
              </a:rPr>
              <a:t>numerical</a:t>
            </a:r>
            <a:r>
              <a:rPr lang="fr-FR" dirty="0">
                <a:solidFill>
                  <a:srgbClr val="151718"/>
                </a:solidFill>
              </a:rPr>
              <a:t> [22-64]</a:t>
            </a:r>
          </a:p>
          <a:p>
            <a:pPr lvl="1"/>
            <a:r>
              <a:rPr lang="en-US" dirty="0">
                <a:solidFill>
                  <a:srgbClr val="151718"/>
                </a:solidFill>
              </a:rPr>
              <a:t>region: [Midwest][South][West][Northeast]</a:t>
            </a:r>
          </a:p>
          <a:p>
            <a:pPr lvl="1"/>
            <a:r>
              <a:rPr lang="fr-FR" dirty="0">
                <a:solidFill>
                  <a:srgbClr val="151718"/>
                </a:solidFill>
              </a:rPr>
              <a:t>Education: </a:t>
            </a:r>
            <a:r>
              <a:rPr lang="fr-FR" dirty="0" err="1">
                <a:solidFill>
                  <a:srgbClr val="151718"/>
                </a:solidFill>
              </a:rPr>
              <a:t>numerical</a:t>
            </a:r>
            <a:r>
              <a:rPr lang="fr-FR" dirty="0">
                <a:solidFill>
                  <a:srgbClr val="151718"/>
                </a:solidFill>
              </a:rPr>
              <a:t> [6-18]</a:t>
            </a:r>
          </a:p>
        </p:txBody>
      </p:sp>
      <p:cxnSp>
        <p:nvCxnSpPr>
          <p:cNvPr id="14" name="Straight Connector 24">
            <a:extLst>
              <a:ext uri="{FF2B5EF4-FFF2-40B4-BE49-F238E27FC236}">
                <a16:creationId xmlns:a16="http://schemas.microsoft.com/office/drawing/2014/main" id="{21AAC8A7-F070-E088-FB8C-657271790255}"/>
              </a:ext>
            </a:extLst>
          </p:cNvPr>
          <p:cNvCxnSpPr>
            <a:cxnSpLocks/>
          </p:cNvCxnSpPr>
          <p:nvPr/>
        </p:nvCxnSpPr>
        <p:spPr bwMode="auto">
          <a:xfrm>
            <a:off x="6973368" y="3039660"/>
            <a:ext cx="459166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Isosceles Triangle 53">
            <a:extLst>
              <a:ext uri="{FF2B5EF4-FFF2-40B4-BE49-F238E27FC236}">
                <a16:creationId xmlns:a16="http://schemas.microsoft.com/office/drawing/2014/main" id="{E250CCB0-AD08-A4D3-729E-CAC8052D114C}"/>
              </a:ext>
            </a:extLst>
          </p:cNvPr>
          <p:cNvSpPr/>
          <p:nvPr/>
        </p:nvSpPr>
        <p:spPr bwMode="auto">
          <a:xfrm rot="5400000">
            <a:off x="4986235" y="3260809"/>
            <a:ext cx="2795862" cy="308572"/>
          </a:xfrm>
          <a:prstGeom prst="triangle">
            <a:avLst/>
          </a:prstGeom>
          <a:solidFill>
            <a:srgbClr val="59595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68580" rIns="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600" dirty="0">
              <a:latin typeface="Helvetica Regular" pitchFamily="2" charset="0"/>
              <a:ea typeface="Franklin Gothic Book" charset="0"/>
              <a:cs typeface="Franklin Gothic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780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82DC4C9F-7BC8-6B51-1F0A-84C075414BE8}"/>
              </a:ext>
            </a:extLst>
          </p:cNvPr>
          <p:cNvSpPr txBox="1">
            <a:spLocks/>
          </p:cNvSpPr>
          <p:nvPr/>
        </p:nvSpPr>
        <p:spPr>
          <a:xfrm>
            <a:off x="2172566" y="566886"/>
            <a:ext cx="4686989" cy="7374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/>
              <a:t>Scala 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59ADD87-8099-CC3D-6943-49D278ABF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479" y="1195060"/>
            <a:ext cx="5157824" cy="595376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4E6DDB2F-1E33-EC1C-6910-3A4478046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993" y="258865"/>
            <a:ext cx="603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62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83191450-67DC-4A6E-222A-CA1F5B2B7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609" y="-164253"/>
            <a:ext cx="6576391" cy="7186505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AE583126-12F7-6EDD-594D-CC1AB8EFC1C8}"/>
              </a:ext>
            </a:extLst>
          </p:cNvPr>
          <p:cNvSpPr txBox="1">
            <a:spLocks/>
          </p:cNvSpPr>
          <p:nvPr/>
        </p:nvSpPr>
        <p:spPr>
          <a:xfrm>
            <a:off x="2083327" y="1515164"/>
            <a:ext cx="2647699" cy="7374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/>
              <a:t>Scala Code</a:t>
            </a:r>
          </a:p>
        </p:txBody>
      </p:sp>
    </p:spTree>
    <p:extLst>
      <p:ext uri="{BB962C8B-B14F-4D97-AF65-F5344CB8AC3E}">
        <p14:creationId xmlns:p14="http://schemas.microsoft.com/office/powerpoint/2010/main" val="4622390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82DC4C9F-7BC8-6B51-1F0A-84C075414BE8}"/>
              </a:ext>
            </a:extLst>
          </p:cNvPr>
          <p:cNvSpPr txBox="1">
            <a:spLocks/>
          </p:cNvSpPr>
          <p:nvPr/>
        </p:nvSpPr>
        <p:spPr>
          <a:xfrm>
            <a:off x="4813838" y="924898"/>
            <a:ext cx="4686989" cy="7374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/>
              <a:t>Results</a:t>
            </a:r>
          </a:p>
        </p:txBody>
      </p:sp>
      <p:pic>
        <p:nvPicPr>
          <p:cNvPr id="6" name="Picture 5" descr="Text">
            <a:extLst>
              <a:ext uri="{FF2B5EF4-FFF2-40B4-BE49-F238E27FC236}">
                <a16:creationId xmlns:a16="http://schemas.microsoft.com/office/drawing/2014/main" id="{ABDF9C97-5B1F-2B44-F7F0-6A2215881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173" y="1776036"/>
            <a:ext cx="6866215" cy="37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411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Top Corners One Rounded and One Snipped 2">
            <a:extLst>
              <a:ext uri="{FF2B5EF4-FFF2-40B4-BE49-F238E27FC236}">
                <a16:creationId xmlns:a16="http://schemas.microsoft.com/office/drawing/2014/main" id="{466565A4-3AA7-DF6E-A4CA-448C69EA2C29}"/>
              </a:ext>
            </a:extLst>
          </p:cNvPr>
          <p:cNvSpPr/>
          <p:nvPr/>
        </p:nvSpPr>
        <p:spPr>
          <a:xfrm>
            <a:off x="7521183" y="2016374"/>
            <a:ext cx="4574208" cy="2346502"/>
          </a:xfrm>
          <a:prstGeom prst="snipRoundRect">
            <a:avLst/>
          </a:prstGeom>
          <a:solidFill>
            <a:srgbClr val="89898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309" y="136525"/>
            <a:ext cx="6617804" cy="911251"/>
          </a:xfrm>
        </p:spPr>
        <p:txBody>
          <a:bodyPr/>
          <a:lstStyle/>
          <a:p>
            <a:r>
              <a:rPr lang="en-US" dirty="0"/>
              <a:t>Women fertility 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65871-FA95-449A-B8BC-90486DE532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470991" y="5258246"/>
            <a:ext cx="6841435" cy="707577"/>
          </a:xfrm>
        </p:spPr>
        <p:txBody>
          <a:bodyPr>
            <a:normAutofit/>
          </a:bodyPr>
          <a:lstStyle/>
          <a:p>
            <a:r>
              <a:rPr lang="en-US" b="1" dirty="0"/>
              <a:t>Link: </a:t>
            </a:r>
            <a:r>
              <a:rPr lang="en-US" b="0" i="0" dirty="0">
                <a:effectLst/>
                <a:latin typeface="gg sans"/>
                <a:hlinkClick r:id="rId2" tooltip="https://vincentarelbundock.github.io/Rdatasets/csv/AER/Fertility.csv"/>
              </a:rPr>
              <a:t>https://vincentarelbundock.github.io/Rdatasets/csv/AER/Fertility.csv</a:t>
            </a:r>
            <a:endParaRPr lang="en-US" u="sng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929AD9-67FF-09EB-817D-07879A940CA3}"/>
              </a:ext>
            </a:extLst>
          </p:cNvPr>
          <p:cNvSpPr txBox="1"/>
          <p:nvPr/>
        </p:nvSpPr>
        <p:spPr>
          <a:xfrm>
            <a:off x="7521183" y="2611923"/>
            <a:ext cx="4510708" cy="1750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/>
              <a:t>Gategorical</a:t>
            </a:r>
            <a:r>
              <a:rPr lang="fr-FR" b="1" dirty="0"/>
              <a:t> variable : </a:t>
            </a:r>
            <a:r>
              <a:rPr lang="fr-FR" dirty="0"/>
              <a:t>« </a:t>
            </a:r>
            <a:r>
              <a:rPr lang="fr-FR" dirty="0" err="1"/>
              <a:t>MoreKids</a:t>
            </a:r>
            <a:r>
              <a:rPr lang="fr-FR" dirty="0"/>
              <a:t>» a </a:t>
            </a:r>
            <a:r>
              <a:rPr lang="fr-FR" dirty="0" err="1"/>
              <a:t>binary</a:t>
            </a:r>
            <a:r>
              <a:rPr lang="fr-FR" dirty="0"/>
              <a:t> variable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/>
              <a:t>Numeric</a:t>
            </a:r>
            <a:r>
              <a:rPr lang="fr-FR" b="1" dirty="0"/>
              <a:t> variable : </a:t>
            </a:r>
            <a:r>
              <a:rPr lang="fr-FR" dirty="0"/>
              <a:t>« </a:t>
            </a:r>
            <a:r>
              <a:rPr lang="fr-FR" dirty="0" err="1"/>
              <a:t>age</a:t>
            </a:r>
            <a:r>
              <a:rPr lang="fr-FR" dirty="0"/>
              <a:t>» 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8C3DD27-8281-1DB9-B68F-155049B69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064" y="1493779"/>
            <a:ext cx="4708249" cy="331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53">
            <a:extLst>
              <a:ext uri="{FF2B5EF4-FFF2-40B4-BE49-F238E27FC236}">
                <a16:creationId xmlns:a16="http://schemas.microsoft.com/office/drawing/2014/main" id="{20D53492-5870-516E-C7FD-2346439621EA}"/>
              </a:ext>
            </a:extLst>
          </p:cNvPr>
          <p:cNvSpPr/>
          <p:nvPr/>
        </p:nvSpPr>
        <p:spPr bwMode="auto">
          <a:xfrm rot="5400000">
            <a:off x="5834925" y="3098249"/>
            <a:ext cx="2795862" cy="308572"/>
          </a:xfrm>
          <a:prstGeom prst="triangle">
            <a:avLst/>
          </a:prstGeom>
          <a:solidFill>
            <a:srgbClr val="59595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68580" rIns="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600" dirty="0">
              <a:latin typeface="Helvetica Regular" pitchFamily="2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E65984-2699-9AE6-C853-5B52B6798784}"/>
              </a:ext>
            </a:extLst>
          </p:cNvPr>
          <p:cNvSpPr txBox="1"/>
          <p:nvPr/>
        </p:nvSpPr>
        <p:spPr>
          <a:xfrm>
            <a:off x="8486094" y="4712079"/>
            <a:ext cx="26940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Data Set: 2.291.894 </a:t>
            </a:r>
            <a:r>
              <a:rPr lang="fr-FR" dirty="0" err="1"/>
              <a:t>row</a:t>
            </a:r>
            <a:endParaRPr lang="fr-FR" dirty="0"/>
          </a:p>
          <a:p>
            <a:r>
              <a:rPr lang="fr-FR" dirty="0"/>
              <a:t>No </a:t>
            </a:r>
            <a:r>
              <a:rPr lang="fr-FR" dirty="0" err="1"/>
              <a:t>missing</a:t>
            </a:r>
            <a:r>
              <a:rPr lang="fr-FR" dirty="0"/>
              <a:t> values </a:t>
            </a:r>
          </a:p>
        </p:txBody>
      </p:sp>
      <p:pic>
        <p:nvPicPr>
          <p:cNvPr id="11" name="Graphic 10" descr="Research with solid fill">
            <a:extLst>
              <a:ext uri="{FF2B5EF4-FFF2-40B4-BE49-F238E27FC236}">
                <a16:creationId xmlns:a16="http://schemas.microsoft.com/office/drawing/2014/main" id="{3642D3FE-9A33-B185-B1B4-1218DA758A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96487" y="4757871"/>
            <a:ext cx="474962" cy="47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298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82DC4C9F-7BC8-6B51-1F0A-84C075414BE8}"/>
              </a:ext>
            </a:extLst>
          </p:cNvPr>
          <p:cNvSpPr txBox="1">
            <a:spLocks/>
          </p:cNvSpPr>
          <p:nvPr/>
        </p:nvSpPr>
        <p:spPr>
          <a:xfrm>
            <a:off x="1749779" y="1382963"/>
            <a:ext cx="4686989" cy="7374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/>
              <a:t>Scala Code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A3EC99E-89B7-BDD5-64A1-52F1AC75F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225" y="-228476"/>
            <a:ext cx="6236335" cy="731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890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411" y="1391265"/>
            <a:ext cx="5111750" cy="1204912"/>
          </a:xfrm>
        </p:spPr>
        <p:txBody>
          <a:bodyPr/>
          <a:lstStyle/>
          <a:p>
            <a:r>
              <a:rPr lang="en-US" sz="4400" dirty="0"/>
              <a:t>INTRODUCTION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357" y="3293378"/>
            <a:ext cx="8450519" cy="1288561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Comparative Study of Word Count and Average Computation using MapReduce and </a:t>
            </a:r>
            <a:r>
              <a:rPr lang="en-US" dirty="0" err="1"/>
              <a:t>InMapper</a:t>
            </a:r>
            <a:r>
              <a:rPr lang="en-US" dirty="0"/>
              <a:t> Combining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Efficient Frequency Computation with Hadoop: Comparing the Pair and Stripe Approaches for Improved Time and Memory Performance</a:t>
            </a:r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82DC4C9F-7BC8-6B51-1F0A-84C075414BE8}"/>
              </a:ext>
            </a:extLst>
          </p:cNvPr>
          <p:cNvSpPr txBox="1">
            <a:spLocks/>
          </p:cNvSpPr>
          <p:nvPr/>
        </p:nvSpPr>
        <p:spPr>
          <a:xfrm>
            <a:off x="4695850" y="620098"/>
            <a:ext cx="4686989" cy="7374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/>
              <a:t>Result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223855C-0CC5-3629-3E96-7C128444D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40" y="1805028"/>
            <a:ext cx="10454640" cy="426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1418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1671639"/>
            <a:ext cx="5111750" cy="120491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7428616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428AB10A-48D8-5FCA-09B0-05D5E8A4D70C}"/>
              </a:ext>
            </a:extLst>
          </p:cNvPr>
          <p:cNvSpPr txBox="1">
            <a:spLocks/>
          </p:cNvSpPr>
          <p:nvPr/>
        </p:nvSpPr>
        <p:spPr>
          <a:xfrm>
            <a:off x="5907078" y="895400"/>
            <a:ext cx="5519866" cy="18183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/>
              <a:t>In-Mapper </a:t>
            </a:r>
          </a:p>
          <a:p>
            <a:pPr marL="0" indent="0">
              <a:buNone/>
            </a:pPr>
            <a:r>
              <a:rPr lang="en-US" sz="3600" dirty="0"/>
              <a:t>Word Count Driver 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CC49B004-0307-A268-6623-2011F4358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78" y="-142359"/>
            <a:ext cx="5519866" cy="714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727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B57C3CA9-F3D4-703D-4501-7B2450F0FD84}"/>
              </a:ext>
            </a:extLst>
          </p:cNvPr>
          <p:cNvSpPr txBox="1">
            <a:spLocks/>
          </p:cNvSpPr>
          <p:nvPr/>
        </p:nvSpPr>
        <p:spPr>
          <a:xfrm>
            <a:off x="1215230" y="2230129"/>
            <a:ext cx="4713620" cy="18477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/>
              <a:t>MapReduce Average Driver </a:t>
            </a:r>
          </a:p>
        </p:txBody>
      </p: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D1357100-EB9E-50F7-480B-B21690C6F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152" y="-136935"/>
            <a:ext cx="4955454" cy="713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6826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CE0FD8F4-6558-0D6A-BCE4-059DD4A22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10" y="-151088"/>
            <a:ext cx="5769071" cy="7166404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397DE067-373A-3812-9762-02E283A742FD}"/>
              </a:ext>
            </a:extLst>
          </p:cNvPr>
          <p:cNvSpPr txBox="1">
            <a:spLocks/>
          </p:cNvSpPr>
          <p:nvPr/>
        </p:nvSpPr>
        <p:spPr>
          <a:xfrm>
            <a:off x="6406663" y="836406"/>
            <a:ext cx="4713620" cy="18477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/>
              <a:t>In-Mapper </a:t>
            </a:r>
          </a:p>
          <a:p>
            <a:pPr marL="0" indent="0">
              <a:buNone/>
            </a:pPr>
            <a:r>
              <a:rPr lang="en-US" sz="3600" dirty="0"/>
              <a:t>Average Driver </a:t>
            </a:r>
          </a:p>
        </p:txBody>
      </p:sp>
    </p:spTree>
    <p:extLst>
      <p:ext uri="{BB962C8B-B14F-4D97-AF65-F5344CB8AC3E}">
        <p14:creationId xmlns:p14="http://schemas.microsoft.com/office/powerpoint/2010/main" val="28187339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B57C3CA9-F3D4-703D-4501-7B2450F0FD84}"/>
              </a:ext>
            </a:extLst>
          </p:cNvPr>
          <p:cNvSpPr txBox="1">
            <a:spLocks/>
          </p:cNvSpPr>
          <p:nvPr/>
        </p:nvSpPr>
        <p:spPr>
          <a:xfrm>
            <a:off x="1215230" y="2230129"/>
            <a:ext cx="4713620" cy="18477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/>
              <a:t>Pair Approach Driver </a:t>
            </a:r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5F4C2C9E-AE8F-306C-8397-FF94FE6D9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-182902"/>
            <a:ext cx="5242506" cy="722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2205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B57C3CA9-F3D4-703D-4501-7B2450F0FD84}"/>
              </a:ext>
            </a:extLst>
          </p:cNvPr>
          <p:cNvSpPr txBox="1">
            <a:spLocks/>
          </p:cNvSpPr>
          <p:nvPr/>
        </p:nvSpPr>
        <p:spPr>
          <a:xfrm>
            <a:off x="1215230" y="2230129"/>
            <a:ext cx="4713620" cy="18477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/>
              <a:t>Stripe Approach Driver 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4305DBF-14C1-5BC4-C0F4-3960F5C7D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850" y="-111404"/>
            <a:ext cx="5211098" cy="708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81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>
            <a:extLst>
              <a:ext uri="{FF2B5EF4-FFF2-40B4-BE49-F238E27FC236}">
                <a16:creationId xmlns:a16="http://schemas.microsoft.com/office/drawing/2014/main" id="{3E73AEC9-50C8-ADB7-2968-CBE2D7B6F3F7}"/>
              </a:ext>
            </a:extLst>
          </p:cNvPr>
          <p:cNvSpPr txBox="1">
            <a:spLocks/>
          </p:cNvSpPr>
          <p:nvPr/>
        </p:nvSpPr>
        <p:spPr>
          <a:xfrm>
            <a:off x="2818629" y="116860"/>
            <a:ext cx="7574067" cy="105235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/>
              <a:t>In-Mapper Combining Word Count java Implementation</a:t>
            </a:r>
          </a:p>
        </p:txBody>
      </p:sp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C8820EE0-0611-A2F8-3454-2D5E9A226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815" y="1169214"/>
            <a:ext cx="6463185" cy="5095696"/>
          </a:xfrm>
          <a:prstGeom prst="rect">
            <a:avLst/>
          </a:prstGeom>
        </p:spPr>
      </p:pic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BBC1EDCF-2D2E-39DA-628C-ECA4C24C0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15" y="1123035"/>
            <a:ext cx="5508145" cy="573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928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Text&#10;&#10;Description automatically generated">
            <a:extLst>
              <a:ext uri="{FF2B5EF4-FFF2-40B4-BE49-F238E27FC236}">
                <a16:creationId xmlns:a16="http://schemas.microsoft.com/office/drawing/2014/main" id="{DB6BA467-E675-F3E0-7FC8-BCB9E9D56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248" y="1762304"/>
            <a:ext cx="6463185" cy="5095696"/>
          </a:xfrm>
          <a:prstGeom prst="rect">
            <a:avLst/>
          </a:prstGeom>
        </p:spPr>
      </p:pic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48E9129-4CC6-47BA-ACD8-2C632A86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694CC67E-7731-EA18-D3FB-6DC91056D0EA}"/>
              </a:ext>
            </a:extLst>
          </p:cNvPr>
          <p:cNvSpPr txBox="1">
            <a:spLocks/>
          </p:cNvSpPr>
          <p:nvPr/>
        </p:nvSpPr>
        <p:spPr>
          <a:xfrm>
            <a:off x="4543873" y="430195"/>
            <a:ext cx="7873180" cy="1255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MapReduce Average </a:t>
            </a:r>
          </a:p>
          <a:p>
            <a:r>
              <a:rPr lang="en-US" sz="3600" dirty="0"/>
              <a:t>Java Implementation</a:t>
            </a:r>
          </a:p>
        </p:txBody>
      </p:sp>
      <p:pic>
        <p:nvPicPr>
          <p:cNvPr id="50" name="Picture 49" descr="Text&#10;&#10;Description automatically generated">
            <a:extLst>
              <a:ext uri="{FF2B5EF4-FFF2-40B4-BE49-F238E27FC236}">
                <a16:creationId xmlns:a16="http://schemas.microsoft.com/office/drawing/2014/main" id="{DEB1F550-F166-81DA-C17B-2BE6ED39D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67" y="-97124"/>
            <a:ext cx="5229183" cy="705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01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EFBB5601-CB70-0574-4969-A483AC396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974" y="1027585"/>
            <a:ext cx="3916051" cy="6003135"/>
          </a:xfrm>
          <a:prstGeom prst="rect">
            <a:avLst/>
          </a:prstGeom>
        </p:spPr>
      </p:pic>
      <p:sp>
        <p:nvSpPr>
          <p:cNvPr id="44" name="Subtitle 2">
            <a:extLst>
              <a:ext uri="{FF2B5EF4-FFF2-40B4-BE49-F238E27FC236}">
                <a16:creationId xmlns:a16="http://schemas.microsoft.com/office/drawing/2014/main" id="{694CC67E-7731-EA18-D3FB-6DC91056D0EA}"/>
              </a:ext>
            </a:extLst>
          </p:cNvPr>
          <p:cNvSpPr txBox="1">
            <a:spLocks/>
          </p:cNvSpPr>
          <p:nvPr/>
        </p:nvSpPr>
        <p:spPr>
          <a:xfrm>
            <a:off x="2159410" y="227162"/>
            <a:ext cx="7873180" cy="1255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MapReduce Average Result </a:t>
            </a:r>
          </a:p>
        </p:txBody>
      </p:sp>
    </p:spTree>
    <p:extLst>
      <p:ext uri="{BB962C8B-B14F-4D97-AF65-F5344CB8AC3E}">
        <p14:creationId xmlns:p14="http://schemas.microsoft.com/office/powerpoint/2010/main" val="2356672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48E9129-4CC6-47BA-ACD8-2C632A86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694CC67E-7731-EA18-D3FB-6DC91056D0EA}"/>
              </a:ext>
            </a:extLst>
          </p:cNvPr>
          <p:cNvSpPr txBox="1">
            <a:spLocks/>
          </p:cNvSpPr>
          <p:nvPr/>
        </p:nvSpPr>
        <p:spPr>
          <a:xfrm>
            <a:off x="6096000" y="684363"/>
            <a:ext cx="4901790" cy="981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In-Mapper Average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E5F7937-8AAD-D4AE-B05D-321B0ACF9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465" y="1999753"/>
            <a:ext cx="6374535" cy="4787127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BB4D51D-0500-FB8A-9B9B-4F8EB630F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6" y="-110283"/>
            <a:ext cx="6010324" cy="707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24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BFE721DD-5357-4F52-DB2A-F8CE247D7472}"/>
              </a:ext>
            </a:extLst>
          </p:cNvPr>
          <p:cNvSpPr txBox="1">
            <a:spLocks/>
          </p:cNvSpPr>
          <p:nvPr/>
        </p:nvSpPr>
        <p:spPr>
          <a:xfrm>
            <a:off x="6096000" y="1681314"/>
            <a:ext cx="5993696" cy="105205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/>
              <a:t>In-Mapper Average (continue)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59A2EA4-FBC7-5645-4CD5-55A0B511E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297" y="-143040"/>
            <a:ext cx="3794269" cy="714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835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EFBB5601-CB70-0574-4969-A483AC396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974" y="1027585"/>
            <a:ext cx="3916051" cy="6003135"/>
          </a:xfrm>
          <a:prstGeom prst="rect">
            <a:avLst/>
          </a:prstGeom>
        </p:spPr>
      </p:pic>
      <p:sp>
        <p:nvSpPr>
          <p:cNvPr id="44" name="Subtitle 2">
            <a:extLst>
              <a:ext uri="{FF2B5EF4-FFF2-40B4-BE49-F238E27FC236}">
                <a16:creationId xmlns:a16="http://schemas.microsoft.com/office/drawing/2014/main" id="{694CC67E-7731-EA18-D3FB-6DC91056D0EA}"/>
              </a:ext>
            </a:extLst>
          </p:cNvPr>
          <p:cNvSpPr txBox="1">
            <a:spLocks/>
          </p:cNvSpPr>
          <p:nvPr/>
        </p:nvSpPr>
        <p:spPr>
          <a:xfrm>
            <a:off x="2159410" y="227162"/>
            <a:ext cx="7873180" cy="1255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In-Mapper Average Result </a:t>
            </a:r>
          </a:p>
        </p:txBody>
      </p:sp>
    </p:spTree>
    <p:extLst>
      <p:ext uri="{BB962C8B-B14F-4D97-AF65-F5344CB8AC3E}">
        <p14:creationId xmlns:p14="http://schemas.microsoft.com/office/powerpoint/2010/main" val="3360901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{98D7CED5-7579-4CEA-8CF5-D7A081A39700}tf67328976_win32</Template>
  <TotalTime>553</TotalTime>
  <Words>362</Words>
  <Application>Microsoft Office PowerPoint</Application>
  <PresentationFormat>Widescreen</PresentationFormat>
  <Paragraphs>93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gg sans</vt:lpstr>
      <vt:lpstr>Helvetica Regular</vt:lpstr>
      <vt:lpstr>Tenorite</vt:lpstr>
      <vt:lpstr>Office Theme</vt:lpstr>
      <vt:lpstr>Exploring the efficiency of mapReduce approaches through Different use cases</vt:lpstr>
      <vt:lpstr>AGENDA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</vt:lpstr>
      <vt:lpstr>Stock and Watson current population survey ANalysis</vt:lpstr>
      <vt:lpstr>PowerPoint Presentation</vt:lpstr>
      <vt:lpstr>PowerPoint Presentation</vt:lpstr>
      <vt:lpstr>PowerPoint Presentation</vt:lpstr>
      <vt:lpstr>Women fertility analysis</vt:lpstr>
      <vt:lpstr>PowerPoint Presentation</vt:lpstr>
      <vt:lpstr>PowerPoint Presentation</vt:lpstr>
      <vt:lpstr>SUMMARY</vt:lpstr>
      <vt:lpstr>THANK YOU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salah nil</dc:creator>
  <cp:lastModifiedBy>salah nil</cp:lastModifiedBy>
  <cp:revision>10</cp:revision>
  <dcterms:created xsi:type="dcterms:W3CDTF">2023-03-19T19:15:12Z</dcterms:created>
  <dcterms:modified xsi:type="dcterms:W3CDTF">2023-03-20T08:17:32Z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